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6" r:id="rId5"/>
    <p:sldId id="263" r:id="rId6"/>
    <p:sldId id="259" r:id="rId7"/>
    <p:sldId id="267" r:id="rId8"/>
    <p:sldId id="268" r:id="rId9"/>
    <p:sldId id="269" r:id="rId10"/>
    <p:sldId id="270" r:id="rId11"/>
    <p:sldId id="273" r:id="rId12"/>
    <p:sldId id="272" r:id="rId13"/>
    <p:sldId id="274" r:id="rId14"/>
    <p:sldId id="257" r:id="rId15"/>
    <p:sldId id="271" r:id="rId16"/>
    <p:sldId id="275" r:id="rId17"/>
    <p:sldId id="258" r:id="rId18"/>
    <p:sldId id="260" r:id="rId19"/>
    <p:sldId id="264" r:id="rId20"/>
    <p:sldId id="276" r:id="rId21"/>
    <p:sldId id="277" r:id="rId22"/>
    <p:sldId id="261" r:id="rId23"/>
    <p:sldId id="265" r:id="rId24"/>
    <p:sldId id="266" r:id="rId25"/>
    <p:sldId id="278" r:id="rId26"/>
    <p:sldId id="279" r:id="rId27"/>
    <p:sldId id="26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DF4F76-B7D4-4C34-B8EA-8FADF0C6BDAE}" v="245" dt="2020-06-16T14:43:11.6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298" autoAdjust="0"/>
    <p:restoredTop sz="94660"/>
  </p:normalViewPr>
  <p:slideViewPr>
    <p:cSldViewPr snapToGrid="0">
      <p:cViewPr varScale="1">
        <p:scale>
          <a:sx n="75" d="100"/>
          <a:sy n="75" d="100"/>
        </p:scale>
        <p:origin x="53" y="4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6/16/2020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ogu.com.cn/problem/P5708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luogu.com.cn/problem/P5703" TargetMode="Externa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hyperlink" Target="https://www.luogu.org/problemnew/show/P1425" TargetMode="External"/><Relationship Id="rId5" Type="http://schemas.openxmlformats.org/officeDocument/2006/relationships/hyperlink" Target="https://www.luogu.org/problemnew/show/P1421" TargetMode="External"/><Relationship Id="rId4" Type="http://schemas.openxmlformats.org/officeDocument/2006/relationships/hyperlink" Target="https://www.luogu.org/problemnew/show/P1001" TargetMode="Externa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E8F0A8-43FC-47C6-A148-DA0B2EFCC8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Consolas" panose="020B0609020204030204" pitchFamily="49" charset="0"/>
              </a:rPr>
              <a:t>Python-1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1C616F2-894B-477A-9995-4E1E899B4D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latin typeface="Consolas" panose="020B0609020204030204" pitchFamily="49" charset="0"/>
              </a:rPr>
              <a:t>何天阳小可爱</a:t>
            </a:r>
            <a:r>
              <a:rPr lang="en-US" altLang="zh-CN" dirty="0">
                <a:latin typeface="Consolas" panose="020B0609020204030204" pitchFamily="49" charset="0"/>
              </a:rPr>
              <a:t>23333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pic>
        <p:nvPicPr>
          <p:cNvPr id="5" name="1">
            <a:hlinkClick r:id="" action="ppaction://media"/>
            <a:extLst>
              <a:ext uri="{FF2B5EF4-FFF2-40B4-BE49-F238E27FC236}">
                <a16:creationId xmlns:a16="http://schemas.microsoft.com/office/drawing/2014/main" id="{A2C817B8-AF0B-453F-AC40-B66357896E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44959" y="619514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67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75"/>
    </mc:Choice>
    <mc:Fallback xmlns="">
      <p:transition spd="slow" advTm="57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A81D42-9A4B-49CA-8E61-625E86A6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运算符</a:t>
            </a:r>
            <a:r>
              <a:rPr lang="en-US" altLang="zh-CN" dirty="0"/>
              <a:t>for</a:t>
            </a:r>
            <a:r>
              <a:rPr lang="zh-CN" altLang="en-US" dirty="0"/>
              <a:t>字符串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F10035A1-636B-4E6B-AA50-01574EC98B9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985938171"/>
                  </p:ext>
                </p:extLst>
              </p:nvPr>
            </p:nvGraphicFramePr>
            <p:xfrm>
              <a:off x="1450975" y="2016125"/>
              <a:ext cx="9604374" cy="229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01458">
                      <a:extLst>
                        <a:ext uri="{9D8B030D-6E8A-4147-A177-3AD203B41FA5}">
                          <a16:colId xmlns:a16="http://schemas.microsoft.com/office/drawing/2014/main" val="3899607361"/>
                        </a:ext>
                      </a:extLst>
                    </a:gridCol>
                    <a:gridCol w="3201458">
                      <a:extLst>
                        <a:ext uri="{9D8B030D-6E8A-4147-A177-3AD203B41FA5}">
                          <a16:colId xmlns:a16="http://schemas.microsoft.com/office/drawing/2014/main" val="3428898758"/>
                        </a:ext>
                      </a:extLst>
                    </a:gridCol>
                    <a:gridCol w="3201458">
                      <a:extLst>
                        <a:ext uri="{9D8B030D-6E8A-4147-A177-3AD203B41FA5}">
                          <a16:colId xmlns:a16="http://schemas.microsoft.com/office/drawing/2014/main" val="318495553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符号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意义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例子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49248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=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赋值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="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h𝑎h𝑎h𝑎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"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9808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+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将两个表达式连接起来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"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hello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"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+"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world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"</m:t>
                                </m:r>
                              </m:oMath>
                            </m:oMathPara>
                          </a14:m>
                          <a:endParaRPr lang="en-US" altLang="zh-CN" b="0" dirty="0"/>
                        </a:p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"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h𝑒𝑙𝑙𝑜𝑤𝑜𝑟𝑙𝑑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"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16303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*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只能乘一个整数，复制</a:t>
                          </a:r>
                          <a:r>
                            <a:rPr lang="en-US" altLang="zh-CN" dirty="0"/>
                            <a:t>n</a:t>
                          </a:r>
                          <a:r>
                            <a:rPr lang="zh-CN" altLang="en-US" dirty="0"/>
                            <a:t>次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="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h𝑎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“</m:t>
                                </m:r>
                              </m:oMath>
                            </m:oMathPara>
                          </a14:m>
                          <a:endParaRPr lang="en-US" altLang="zh-CN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∗2</m:t>
                                </m:r>
                              </m:oMath>
                            </m:oMathPara>
                          </a14:m>
                          <a:endParaRPr lang="en-US" altLang="zh-CN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"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h𝑎h𝑎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"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5636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F10035A1-636B-4E6B-AA50-01574EC98B9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985938171"/>
                  </p:ext>
                </p:extLst>
              </p:nvPr>
            </p:nvGraphicFramePr>
            <p:xfrm>
              <a:off x="1450975" y="2016125"/>
              <a:ext cx="9604374" cy="229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01458">
                      <a:extLst>
                        <a:ext uri="{9D8B030D-6E8A-4147-A177-3AD203B41FA5}">
                          <a16:colId xmlns:a16="http://schemas.microsoft.com/office/drawing/2014/main" val="3899607361"/>
                        </a:ext>
                      </a:extLst>
                    </a:gridCol>
                    <a:gridCol w="3201458">
                      <a:extLst>
                        <a:ext uri="{9D8B030D-6E8A-4147-A177-3AD203B41FA5}">
                          <a16:colId xmlns:a16="http://schemas.microsoft.com/office/drawing/2014/main" val="3428898758"/>
                        </a:ext>
                      </a:extLst>
                    </a:gridCol>
                    <a:gridCol w="3201458">
                      <a:extLst>
                        <a:ext uri="{9D8B030D-6E8A-4147-A177-3AD203B41FA5}">
                          <a16:colId xmlns:a16="http://schemas.microsoft.com/office/drawing/2014/main" val="318495553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符号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意义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例子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49248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=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赋值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00571" t="-108197" r="-762" b="-4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980878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+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将两个表达式连接起来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00571" t="-120952" r="-762" b="-14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1630349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*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只能乘一个整数，复制</a:t>
                          </a:r>
                          <a:r>
                            <a:rPr lang="en-US" altLang="zh-CN" dirty="0"/>
                            <a:t>n</a:t>
                          </a:r>
                          <a:r>
                            <a:rPr lang="zh-CN" altLang="en-US" dirty="0"/>
                            <a:t>次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00571" t="-153642" r="-762" b="-13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5636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86521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75AC6A-6BCA-4CA7-BD44-5031608E8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的输入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B0EC7D-C5F0-4AC2-8789-661ECD672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python</a:t>
            </a:r>
            <a:r>
              <a:rPr lang="zh-CN" altLang="en-US" dirty="0"/>
              <a:t>中，我们通常使用</a:t>
            </a:r>
            <a:r>
              <a:rPr lang="en-US" altLang="zh-CN" dirty="0"/>
              <a:t>input</a:t>
            </a:r>
            <a:r>
              <a:rPr lang="zh-CN" altLang="en-US" dirty="0"/>
              <a:t>函数输入</a:t>
            </a:r>
            <a:endParaRPr lang="en-US" altLang="zh-CN" dirty="0"/>
          </a:p>
          <a:p>
            <a:r>
              <a:rPr lang="zh-CN" altLang="en-US" dirty="0"/>
              <a:t>在介绍输入之前，首先介绍</a:t>
            </a:r>
            <a:r>
              <a:rPr lang="en-US" altLang="zh-CN" dirty="0"/>
              <a:t>python</a:t>
            </a:r>
            <a:r>
              <a:rPr lang="zh-CN" altLang="en-US" dirty="0"/>
              <a:t>变量的使用方法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python</a:t>
            </a:r>
            <a:r>
              <a:rPr lang="zh-CN" altLang="en-US" dirty="0"/>
              <a:t>中，变量可以直接使用而不需要定义。也就是说你可以直接使用</a:t>
            </a:r>
            <a:endParaRPr lang="en-US" altLang="zh-CN" dirty="0"/>
          </a:p>
          <a:p>
            <a:pPr algn="ctr"/>
            <a:r>
              <a:rPr lang="en-US" altLang="zh-CN" dirty="0"/>
              <a:t>a=2</a:t>
            </a:r>
          </a:p>
          <a:p>
            <a:pPr algn="just"/>
            <a:r>
              <a:rPr lang="zh-CN" altLang="en-US" dirty="0"/>
              <a:t>来给</a:t>
            </a:r>
            <a:r>
              <a:rPr lang="en-US" altLang="zh-CN" dirty="0"/>
              <a:t>a</a:t>
            </a:r>
            <a:r>
              <a:rPr lang="zh-CN" altLang="en-US" dirty="0"/>
              <a:t>变量赋值</a:t>
            </a:r>
            <a:endParaRPr lang="en-US" altLang="zh-CN" dirty="0"/>
          </a:p>
          <a:p>
            <a:pPr algn="just"/>
            <a:r>
              <a:rPr lang="zh-CN" altLang="en-US" dirty="0"/>
              <a:t>所以我们使用</a:t>
            </a:r>
            <a:r>
              <a:rPr lang="en-US" altLang="zh-CN" dirty="0"/>
              <a:t>a=input() </a:t>
            </a:r>
            <a:r>
              <a:rPr lang="zh-CN" altLang="en-US" dirty="0"/>
              <a:t>来读入用户输入</a:t>
            </a:r>
            <a:endParaRPr lang="en-US" altLang="zh-CN" dirty="0"/>
          </a:p>
          <a:p>
            <a:pPr algn="just"/>
            <a:endParaRPr lang="en-US" altLang="zh-CN" dirty="0"/>
          </a:p>
        </p:txBody>
      </p:sp>
      <p:pic>
        <p:nvPicPr>
          <p:cNvPr id="4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FDFC217C-5EA9-4C4D-9B11-420115DCFE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20672" y="611750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4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2"/>
    </mc:Choice>
    <mc:Fallback xmlns="">
      <p:transition spd="slow" advTm="3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5C1F7C-9D5F-43B1-A991-16B856A06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输入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8CB44C-441A-4C84-8AE3-A8A00525A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python</a:t>
            </a:r>
            <a:r>
              <a:rPr lang="zh-CN" altLang="en-US" dirty="0"/>
              <a:t>中输入用</a:t>
            </a:r>
            <a:r>
              <a:rPr lang="en-US" altLang="zh-CN" dirty="0"/>
              <a:t>input()</a:t>
            </a:r>
            <a:r>
              <a:rPr lang="zh-CN" altLang="en-US" dirty="0"/>
              <a:t>函数完成</a:t>
            </a:r>
            <a:r>
              <a:rPr lang="en-US" altLang="zh-CN" dirty="0"/>
              <a:t>,</a:t>
            </a:r>
            <a:r>
              <a:rPr lang="zh-CN" altLang="en-US" dirty="0"/>
              <a:t>获取一个字符串</a:t>
            </a:r>
          </a:p>
        </p:txBody>
      </p:sp>
      <p:pic>
        <p:nvPicPr>
          <p:cNvPr id="7" name="图片 6" descr="手机屏幕的截图&#10;&#10;描述已自动生成">
            <a:extLst>
              <a:ext uri="{FF2B5EF4-FFF2-40B4-BE49-F238E27FC236}">
                <a16:creationId xmlns:a16="http://schemas.microsoft.com/office/drawing/2014/main" id="{D511CEC2-F03D-40D7-94D8-9A033A63C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306" y="2541723"/>
            <a:ext cx="6661387" cy="274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98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5C1F7C-9D5F-43B1-A991-16B856A06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小练习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8CB44C-441A-4C84-8AE3-A8A00525A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输出你输入的东西</a:t>
            </a:r>
          </a:p>
        </p:txBody>
      </p:sp>
      <p:pic>
        <p:nvPicPr>
          <p:cNvPr id="5" name="图片 4" descr="图片包含 游戏机, 鸟&#10;&#10;描述已自动生成">
            <a:extLst>
              <a:ext uri="{FF2B5EF4-FFF2-40B4-BE49-F238E27FC236}">
                <a16:creationId xmlns:a16="http://schemas.microsoft.com/office/drawing/2014/main" id="{46ED973B-8D00-4DEC-B74A-77D7B35C9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834" y="2613961"/>
            <a:ext cx="6921012" cy="285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4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C419A1-2FB8-4997-AE53-71AE74293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15808"/>
            <a:ext cx="9603275" cy="1049235"/>
          </a:xfrm>
        </p:spPr>
        <p:txBody>
          <a:bodyPr/>
          <a:lstStyle/>
          <a:p>
            <a:r>
              <a:rPr lang="en-US" altLang="zh-CN" dirty="0">
                <a:latin typeface="Consolas" panose="020B0609020204030204" pitchFamily="49" charset="0"/>
              </a:rPr>
              <a:t>Python</a:t>
            </a:r>
            <a:r>
              <a:rPr lang="zh-CN" altLang="en-US" dirty="0">
                <a:latin typeface="Consolas" panose="020B0609020204030204" pitchFamily="49" charset="0"/>
              </a:rPr>
              <a:t>输入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A6361-1FCD-4DBE-9784-409BC2167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onsolas" panose="020B0609020204030204" pitchFamily="49" charset="0"/>
              </a:rPr>
              <a:t>input</a:t>
            </a:r>
            <a:r>
              <a:rPr lang="zh-CN" altLang="en-US" dirty="0">
                <a:latin typeface="Consolas" panose="020B0609020204030204" pitchFamily="49" charset="0"/>
              </a:rPr>
              <a:t>函数会返回一个字符串（类似一个句子）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所以我们需要将他转换成为整数或者实数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我们在</a:t>
            </a:r>
            <a:r>
              <a:rPr lang="en-US" altLang="zh-CN" dirty="0">
                <a:latin typeface="Consolas" panose="020B0609020204030204" pitchFamily="49" charset="0"/>
              </a:rPr>
              <a:t>python</a:t>
            </a:r>
            <a:r>
              <a:rPr lang="zh-CN" altLang="en-US" dirty="0">
                <a:latin typeface="Consolas" panose="020B0609020204030204" pitchFamily="49" charset="0"/>
              </a:rPr>
              <a:t>中使用</a:t>
            </a:r>
            <a:endParaRPr lang="en-US" altLang="zh-CN" dirty="0">
              <a:latin typeface="Consolas" panose="020B0609020204030204" pitchFamily="49" charset="0"/>
            </a:endParaRPr>
          </a:p>
          <a:p>
            <a:pPr lvl="1"/>
            <a:r>
              <a:rPr lang="en-US" altLang="zh-CN" dirty="0">
                <a:latin typeface="Consolas" panose="020B0609020204030204" pitchFamily="49" charset="0"/>
              </a:rPr>
              <a:t>int([</a:t>
            </a:r>
            <a:r>
              <a:rPr lang="zh-CN" altLang="en-US" dirty="0">
                <a:latin typeface="Consolas" panose="020B0609020204030204" pitchFamily="49" charset="0"/>
              </a:rPr>
              <a:t>被转换的数</a:t>
            </a:r>
            <a:r>
              <a:rPr lang="en-US" altLang="zh-CN" dirty="0">
                <a:latin typeface="Consolas" panose="020B0609020204030204" pitchFamily="49" charset="0"/>
              </a:rPr>
              <a:t>]) 	float([</a:t>
            </a:r>
            <a:r>
              <a:rPr lang="zh-CN" altLang="en-US" dirty="0">
                <a:latin typeface="Consolas" panose="020B0609020204030204" pitchFamily="49" charset="0"/>
              </a:rPr>
              <a:t>被转换的数</a:t>
            </a:r>
            <a:r>
              <a:rPr lang="en-US" altLang="zh-CN" dirty="0">
                <a:latin typeface="Consolas" panose="020B0609020204030204" pitchFamily="49" charset="0"/>
              </a:rPr>
              <a:t>])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来对输入进行转换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读入一个整数然后将他存放在</a:t>
            </a:r>
            <a:r>
              <a:rPr lang="en-US" altLang="zh-CN" dirty="0">
                <a:latin typeface="Consolas" panose="020B0609020204030204" pitchFamily="49" charset="0"/>
              </a:rPr>
              <a:t>a</a:t>
            </a:r>
            <a:r>
              <a:rPr lang="zh-CN" altLang="en-US" dirty="0">
                <a:latin typeface="Consolas" panose="020B0609020204030204" pitchFamily="49" charset="0"/>
              </a:rPr>
              <a:t>中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a=int(input())</a:t>
            </a:r>
          </a:p>
          <a:p>
            <a:endParaRPr lang="en-US" altLang="zh-CN" dirty="0">
              <a:latin typeface="Consolas" panose="020B0609020204030204" pitchFamily="49" charset="0"/>
            </a:endParaRPr>
          </a:p>
        </p:txBody>
      </p:sp>
      <p:pic>
        <p:nvPicPr>
          <p:cNvPr id="5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9E445F85-A43A-482C-B490-6DD7A1DF34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50068" y="6143385"/>
            <a:ext cx="487363" cy="48736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E2179B0-DCEC-4EF9-B737-83EA9E46626B}"/>
              </a:ext>
            </a:extLst>
          </p:cNvPr>
          <p:cNvSpPr/>
          <p:nvPr/>
        </p:nvSpPr>
        <p:spPr>
          <a:xfrm>
            <a:off x="1676422" y="4961028"/>
            <a:ext cx="278245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a=</a:t>
            </a:r>
            <a:r>
              <a:rPr lang="en-US" altLang="zh-CN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DCDCAA"/>
                </a:solidFill>
                <a:latin typeface="Consolas" panose="020B0609020204030204" pitchFamily="49" charset="0"/>
              </a:rPr>
              <a:t>input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())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814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8"/>
    </mc:Choice>
    <mc:Fallback xmlns="">
      <p:transition spd="slow" advTm="13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795EBD-B345-4E85-AF1D-C195E575D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小练习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C7440E-085F-4DE4-BA5F-C34432289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27021"/>
            <a:ext cx="9603275" cy="3450613"/>
          </a:xfrm>
        </p:spPr>
        <p:txBody>
          <a:bodyPr/>
          <a:lstStyle/>
          <a:p>
            <a:r>
              <a:rPr lang="zh-CN" altLang="en-US" dirty="0">
                <a:latin typeface="Consolas" panose="020B0609020204030204" pitchFamily="49" charset="0"/>
              </a:rPr>
              <a:t>输入两个整数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把他们反向输出出来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输入样例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1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2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输出样例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2 1</a:t>
            </a:r>
          </a:p>
        </p:txBody>
      </p:sp>
      <p:pic>
        <p:nvPicPr>
          <p:cNvPr id="4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5540241E-C453-4230-BEB6-5A2012C0BE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2212" y="612613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202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BFE06-BECE-43EA-A30D-F6D91D0FA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6EEFC0-328F-4EED-947B-71197DA40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示例代码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246927-2490-498B-9701-6DD72422A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579" y="2552520"/>
            <a:ext cx="3248025" cy="1390650"/>
          </a:xfrm>
          <a:prstGeom prst="rect">
            <a:avLst/>
          </a:prstGeom>
        </p:spPr>
      </p:pic>
      <p:pic>
        <p:nvPicPr>
          <p:cNvPr id="6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8838276E-84CF-4756-AC04-36CB418679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9850" y="635769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09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795EBD-B345-4E85-AF1D-C195E575D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小练习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C7440E-085F-4DE4-BA5F-C34432289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27021"/>
            <a:ext cx="9603275" cy="3450613"/>
          </a:xfrm>
        </p:spPr>
        <p:txBody>
          <a:bodyPr/>
          <a:lstStyle/>
          <a:p>
            <a:r>
              <a:rPr lang="zh-CN" altLang="en-US" dirty="0">
                <a:latin typeface="Consolas" panose="020B0609020204030204" pitchFamily="49" charset="0"/>
              </a:rPr>
              <a:t>输入两个整数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输出他们的和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输入样例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1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2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输出样例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51449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C4CD93-E5C7-4310-B2C4-DE04C99B5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1FAB7E-3763-4E5E-811C-4B505EEF2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31E0A5F-DA65-432A-8861-DD19C0A375D4}"/>
              </a:ext>
            </a:extLst>
          </p:cNvPr>
          <p:cNvSpPr/>
          <p:nvPr/>
        </p:nvSpPr>
        <p:spPr>
          <a:xfrm>
            <a:off x="1690540" y="2817708"/>
            <a:ext cx="6096000" cy="92333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a=</a:t>
            </a:r>
            <a:r>
              <a:rPr lang="en-US" altLang="zh-CN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DCDCAA"/>
                </a:solidFill>
                <a:latin typeface="Consolas" panose="020B0609020204030204" pitchFamily="49" charset="0"/>
              </a:rPr>
              <a:t>input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b=</a:t>
            </a:r>
            <a:r>
              <a:rPr lang="en-US" altLang="zh-CN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DCDCAA"/>
                </a:solidFill>
                <a:latin typeface="Consolas" panose="020B0609020204030204" pitchFamily="49" charset="0"/>
              </a:rPr>
              <a:t>input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a+b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716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D7E815-4EBC-45CF-8D75-D51D83EB6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运算</a:t>
            </a:r>
            <a:br>
              <a:rPr lang="en-US" altLang="zh-CN" dirty="0"/>
            </a:br>
            <a:endParaRPr lang="zh-CN" altLang="en-US" dirty="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5C38307B-0CF8-4122-BDE6-D86843C8A7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1989235"/>
              </p:ext>
            </p:extLst>
          </p:nvPr>
        </p:nvGraphicFramePr>
        <p:xfrm>
          <a:off x="1450975" y="2016125"/>
          <a:ext cx="9604374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1458">
                  <a:extLst>
                    <a:ext uri="{9D8B030D-6E8A-4147-A177-3AD203B41FA5}">
                      <a16:colId xmlns:a16="http://schemas.microsoft.com/office/drawing/2014/main" val="2814197401"/>
                    </a:ext>
                  </a:extLst>
                </a:gridCol>
                <a:gridCol w="3201458">
                  <a:extLst>
                    <a:ext uri="{9D8B030D-6E8A-4147-A177-3AD203B41FA5}">
                      <a16:colId xmlns:a16="http://schemas.microsoft.com/office/drawing/2014/main" val="536668524"/>
                    </a:ext>
                  </a:extLst>
                </a:gridCol>
                <a:gridCol w="3201458">
                  <a:extLst>
                    <a:ext uri="{9D8B030D-6E8A-4147-A177-3AD203B41FA5}">
                      <a16:colId xmlns:a16="http://schemas.microsoft.com/office/drawing/2014/main" val="4278860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日常使用的运算符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Python</a:t>
                      </a:r>
                      <a:r>
                        <a:rPr lang="zh-CN" altLang="en-US" dirty="0"/>
                        <a:t>中的运算符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表达含义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436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+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+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相加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850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相减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5439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×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相乘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42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   /(</a:t>
                      </a:r>
                      <a:r>
                        <a:rPr lang="zh-CN" altLang="en-US" dirty="0"/>
                        <a:t>除法</a:t>
                      </a:r>
                      <a:r>
                        <a:rPr lang="en-US" altLang="zh-CN" dirty="0"/>
                        <a:t>)      //(</a:t>
                      </a:r>
                      <a:r>
                        <a:rPr lang="zh-CN" altLang="en-US" dirty="0"/>
                        <a:t>整除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相除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518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^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乘方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540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mod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取模（求两个数相除后的余数）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1222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()[]{}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()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改变运算优先级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687012"/>
                  </a:ext>
                </a:extLst>
              </a:tr>
            </a:tbl>
          </a:graphicData>
        </a:graphic>
      </p:graphicFrame>
      <p:pic>
        <p:nvPicPr>
          <p:cNvPr id="9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D9DAE34D-3442-412A-B890-1F8D86166E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46552" y="619514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5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8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997B17-2418-4281-8F3D-3F74CC676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课程建议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6C3946-FE3C-45C6-96E9-901FD89E2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建议跟着</a:t>
            </a:r>
            <a:r>
              <a:rPr lang="en-US" altLang="zh-CN" dirty="0"/>
              <a:t>ppt</a:t>
            </a:r>
            <a:r>
              <a:rPr lang="zh-CN" altLang="en-US" dirty="0"/>
              <a:t>写代码</a:t>
            </a:r>
            <a:endParaRPr lang="en-US" altLang="zh-CN" dirty="0"/>
          </a:p>
          <a:p>
            <a:r>
              <a:rPr lang="zh-CN" altLang="en-US" dirty="0"/>
              <a:t>认真完成作业题</a:t>
            </a:r>
            <a:endParaRPr lang="en-US" altLang="zh-CN" dirty="0"/>
          </a:p>
          <a:p>
            <a:r>
              <a:rPr lang="zh-CN" altLang="en-US" dirty="0"/>
              <a:t>不懂随时问</a:t>
            </a:r>
          </a:p>
        </p:txBody>
      </p:sp>
      <p:pic>
        <p:nvPicPr>
          <p:cNvPr id="5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4D6879B4-8D28-4DBF-A688-24B56793A3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81057" y="610025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29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2"/>
    </mc:Choice>
    <mc:Fallback xmlns="">
      <p:transition spd="slow" advTm="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D7E815-4EBC-45CF-8D75-D51D83EB6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运算</a:t>
            </a:r>
            <a:br>
              <a:rPr lang="en-US" altLang="zh-CN" dirty="0"/>
            </a:b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6">
                <a:extLst>
                  <a:ext uri="{FF2B5EF4-FFF2-40B4-BE49-F238E27FC236}">
                    <a16:creationId xmlns:a16="http://schemas.microsoft.com/office/drawing/2014/main" id="{5C38307B-0CF8-4122-BDE6-D86843C8A7C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5623694"/>
                  </p:ext>
                </p:extLst>
              </p:nvPr>
            </p:nvGraphicFramePr>
            <p:xfrm>
              <a:off x="1450975" y="2016125"/>
              <a:ext cx="9604374" cy="2966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01458">
                      <a:extLst>
                        <a:ext uri="{9D8B030D-6E8A-4147-A177-3AD203B41FA5}">
                          <a16:colId xmlns:a16="http://schemas.microsoft.com/office/drawing/2014/main" val="2814197401"/>
                        </a:ext>
                      </a:extLst>
                    </a:gridCol>
                    <a:gridCol w="3201458">
                      <a:extLst>
                        <a:ext uri="{9D8B030D-6E8A-4147-A177-3AD203B41FA5}">
                          <a16:colId xmlns:a16="http://schemas.microsoft.com/office/drawing/2014/main" val="536668524"/>
                        </a:ext>
                      </a:extLst>
                    </a:gridCol>
                    <a:gridCol w="3201458">
                      <a:extLst>
                        <a:ext uri="{9D8B030D-6E8A-4147-A177-3AD203B41FA5}">
                          <a16:colId xmlns:a16="http://schemas.microsoft.com/office/drawing/2014/main" val="42788609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示例</a:t>
                          </a:r>
                          <a:endParaRPr lang="en-US" altLang="zh-C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现实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/>
                            <a:t>表达含义</a:t>
                          </a:r>
                          <a:endParaRPr lang="en-US" altLang="zh-C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94369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err="1"/>
                            <a:t>a+b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err="1"/>
                            <a:t>a+b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/>
                            <a:t>相加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58503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a-b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a-b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/>
                            <a:t>相减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54395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a*b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err="1"/>
                            <a:t>a×b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/>
                            <a:t>相乘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0424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a/b    a//b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err="1"/>
                            <a:t>a÷b</a:t>
                          </a:r>
                          <a:r>
                            <a:rPr lang="en-US" altLang="zh-CN" dirty="0"/>
                            <a:t>           [</a:t>
                          </a:r>
                          <a:r>
                            <a:rPr lang="en-US" altLang="zh-CN" dirty="0" err="1"/>
                            <a:t>a÷b</a:t>
                          </a:r>
                          <a:r>
                            <a:rPr lang="en-US" altLang="zh-CN" dirty="0"/>
                            <a:t>]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相除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15184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a**b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a^b   </a:t>
                          </a:r>
                          <a:r>
                            <a:rPr lang="zh-CN" altLang="en-US" dirty="0"/>
                            <a:t>或者</a:t>
                          </a:r>
                          <a:r>
                            <a:rPr lang="en-US" altLang="zh-CN" dirty="0"/>
                            <a:t>  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乘方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9540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err="1"/>
                            <a:t>a%b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𝑚𝑜𝑑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/>
                            <a:t>取模（求两个数相除后的余数）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12225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((</a:t>
                          </a:r>
                          <a:r>
                            <a:rPr lang="en-US" altLang="zh-CN" dirty="0" err="1"/>
                            <a:t>a+b</a:t>
                          </a:r>
                          <a:r>
                            <a:rPr lang="en-US" altLang="zh-CN" dirty="0"/>
                            <a:t>)*c-d)*e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  <m:r>
                                      <m:rPr>
                                        <m:nor/>
                                      </m:rPr>
                                      <a:rPr lang="en-US" altLang="zh-CN" dirty="0" smtClean="0"/>
                                      <m:t>×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altLang="zh-CN" dirty="0" smtClean="0"/>
                                  <m:t>×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b="0" i="0" dirty="0" smtClean="0"/>
                                  <m:t>e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改变运算优先级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86870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6">
                <a:extLst>
                  <a:ext uri="{FF2B5EF4-FFF2-40B4-BE49-F238E27FC236}">
                    <a16:creationId xmlns:a16="http://schemas.microsoft.com/office/drawing/2014/main" id="{5C38307B-0CF8-4122-BDE6-D86843C8A7C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5623694"/>
                  </p:ext>
                </p:extLst>
              </p:nvPr>
            </p:nvGraphicFramePr>
            <p:xfrm>
              <a:off x="1450975" y="2016125"/>
              <a:ext cx="9604374" cy="2966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01458">
                      <a:extLst>
                        <a:ext uri="{9D8B030D-6E8A-4147-A177-3AD203B41FA5}">
                          <a16:colId xmlns:a16="http://schemas.microsoft.com/office/drawing/2014/main" val="2814197401"/>
                        </a:ext>
                      </a:extLst>
                    </a:gridCol>
                    <a:gridCol w="3201458">
                      <a:extLst>
                        <a:ext uri="{9D8B030D-6E8A-4147-A177-3AD203B41FA5}">
                          <a16:colId xmlns:a16="http://schemas.microsoft.com/office/drawing/2014/main" val="536668524"/>
                        </a:ext>
                      </a:extLst>
                    </a:gridCol>
                    <a:gridCol w="3201458">
                      <a:extLst>
                        <a:ext uri="{9D8B030D-6E8A-4147-A177-3AD203B41FA5}">
                          <a16:colId xmlns:a16="http://schemas.microsoft.com/office/drawing/2014/main" val="42788609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示例</a:t>
                          </a:r>
                          <a:endParaRPr lang="en-US" altLang="zh-C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现实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/>
                            <a:t>表达含义</a:t>
                          </a:r>
                          <a:endParaRPr lang="en-US" altLang="zh-C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94369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err="1"/>
                            <a:t>a+b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err="1"/>
                            <a:t>a+b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/>
                            <a:t>相加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58503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a-b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a-b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/>
                            <a:t>相减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54395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a*b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err="1"/>
                            <a:t>a×b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/>
                            <a:t>相乘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0424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a/b    a//b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err="1"/>
                            <a:t>a÷b</a:t>
                          </a:r>
                          <a:r>
                            <a:rPr lang="en-US" altLang="zh-CN" dirty="0"/>
                            <a:t>           [</a:t>
                          </a:r>
                          <a:r>
                            <a:rPr lang="en-US" altLang="zh-CN" dirty="0" err="1"/>
                            <a:t>a÷b</a:t>
                          </a:r>
                          <a:r>
                            <a:rPr lang="en-US" altLang="zh-CN" dirty="0"/>
                            <a:t>]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相除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15184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a**b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00190" t="-508197" r="-10057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乘方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9540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err="1"/>
                            <a:t>a%b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00190" t="-608197" r="-10057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/>
                            <a:t>取模（求两个数相除后的余数）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12225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((</a:t>
                          </a:r>
                          <a:r>
                            <a:rPr lang="en-US" altLang="zh-CN" dirty="0" err="1"/>
                            <a:t>a+b</a:t>
                          </a:r>
                          <a:r>
                            <a:rPr lang="en-US" altLang="zh-CN" dirty="0"/>
                            <a:t>)*c-d)*e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00190" t="-708197" r="-10057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改变运算优先级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868701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7DFC1032-5BD3-4E08-8399-A27564A740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3804" y="617789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38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24458E-C50D-47B3-A16B-58913E2C6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特殊运算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22A0D5E-6F69-4C84-BED7-CCA7B3A18D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>
                    <a:latin typeface="Consolas" panose="020B0609020204030204" pitchFamily="49" charset="0"/>
                  </a:rPr>
                  <a:t>在</a:t>
                </a:r>
                <a:r>
                  <a:rPr lang="en-US" altLang="zh-CN" dirty="0">
                    <a:latin typeface="Consolas" panose="020B0609020204030204" pitchFamily="49" charset="0"/>
                  </a:rPr>
                  <a:t>math</a:t>
                </a:r>
                <a:r>
                  <a:rPr lang="zh-CN" altLang="en-US" dirty="0">
                    <a:latin typeface="Consolas" panose="020B0609020204030204" pitchFamily="49" charset="0"/>
                  </a:rPr>
                  <a:t>库中有很多特殊的运算</a:t>
                </a:r>
                <a:endParaRPr lang="en-US" altLang="zh-CN" dirty="0">
                  <a:latin typeface="Consolas" panose="020B0609020204030204" pitchFamily="49" charset="0"/>
                </a:endParaRPr>
              </a:p>
              <a:p>
                <a:r>
                  <a:rPr lang="zh-CN" altLang="en-US" dirty="0">
                    <a:latin typeface="Consolas" panose="020B0609020204030204" pitchFamily="49" charset="0"/>
                  </a:rPr>
                  <a:t>例如开方等</a:t>
                </a:r>
                <a:endParaRPr lang="en-US" altLang="zh-CN" dirty="0">
                  <a:latin typeface="Consolas" panose="020B0609020204030204" pitchFamily="49" charset="0"/>
                </a:endParaRPr>
              </a:p>
              <a:p>
                <a:r>
                  <a:rPr lang="zh-CN" altLang="en-US" dirty="0">
                    <a:latin typeface="Consolas" panose="020B0609020204030204" pitchFamily="49" charset="0"/>
                  </a:rPr>
                  <a:t>我们使用如下方法引用此库</a:t>
                </a:r>
                <a:endParaRPr lang="en-US" altLang="zh-CN" dirty="0">
                  <a:latin typeface="Consolas" panose="020B0609020204030204" pitchFamily="49" charset="0"/>
                </a:endParaRPr>
              </a:p>
              <a:p>
                <a:r>
                  <a:rPr lang="en-US" altLang="zh-CN" dirty="0">
                    <a:latin typeface="Consolas" panose="020B0609020204030204" pitchFamily="49" charset="0"/>
                  </a:rPr>
                  <a:t>import math</a:t>
                </a:r>
              </a:p>
              <a:p>
                <a:r>
                  <a:rPr lang="zh-CN" altLang="en-US" dirty="0">
                    <a:latin typeface="Consolas" panose="020B0609020204030204" pitchFamily="49" charset="0"/>
                  </a:rPr>
                  <a:t>使用方法如下，更多函数请百度查阅</a:t>
                </a:r>
                <a:endParaRPr lang="en-US" altLang="zh-CN" dirty="0">
                  <a:latin typeface="Consolas" panose="020B0609020204030204" pitchFamily="49" charset="0"/>
                </a:endParaRPr>
              </a:p>
              <a:p>
                <a:r>
                  <a:rPr lang="en-US" altLang="zh-CN" dirty="0">
                    <a:latin typeface="Consolas" panose="020B0609020204030204" pitchFamily="49" charset="0"/>
                  </a:rPr>
                  <a:t>a=</a:t>
                </a:r>
                <a:r>
                  <a:rPr lang="en-US" altLang="zh-CN" dirty="0" err="1">
                    <a:latin typeface="Consolas" panose="020B0609020204030204" pitchFamily="49" charset="0"/>
                  </a:rPr>
                  <a:t>math.sqrt</a:t>
                </a:r>
                <a:r>
                  <a:rPr lang="en-US" altLang="zh-CN" dirty="0">
                    <a:latin typeface="Consolas" panose="020B0609020204030204" pitchFamily="49" charset="0"/>
                  </a:rPr>
                  <a:t>(b)        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含义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为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rad>
                  </m:oMath>
                </a14:m>
                <a:endParaRPr lang="en-US" altLang="zh-CN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22A0D5E-6F69-4C84-BED7-CCA7B3A18D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D1AFC674-7601-4053-BFBC-B14811D8D0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5396" y="612613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60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60E2D-170E-41EC-AAE2-D629ABA26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小练习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1405E1-3629-4C14-BDC3-D5A8417CB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输入一个数，输出他的开发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输入样例</a:t>
            </a:r>
            <a:endParaRPr lang="en-US" altLang="zh-CN" dirty="0"/>
          </a:p>
          <a:p>
            <a:r>
              <a:rPr lang="en-US" altLang="zh-CN" dirty="0"/>
              <a:t>4</a:t>
            </a:r>
          </a:p>
          <a:p>
            <a:r>
              <a:rPr lang="zh-CN" altLang="en-US" dirty="0"/>
              <a:t>输出案例</a:t>
            </a:r>
            <a:endParaRPr lang="en-US" altLang="zh-CN" dirty="0"/>
          </a:p>
          <a:p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9739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983AA-4C25-4CC9-A655-8988F577B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A701BB-F986-4EA4-AF81-427BC3467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6546F4-EB14-4847-B766-1568F323471D}"/>
              </a:ext>
            </a:extLst>
          </p:cNvPr>
          <p:cNvSpPr/>
          <p:nvPr/>
        </p:nvSpPr>
        <p:spPr>
          <a:xfrm>
            <a:off x="3048000" y="2828836"/>
            <a:ext cx="6096000" cy="1200329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math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a=</a:t>
            </a:r>
            <a:r>
              <a:rPr lang="en-US" altLang="zh-CN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DCDCAA"/>
                </a:solidFill>
                <a:latin typeface="Consolas" panose="020B0609020204030204" pitchFamily="49" charset="0"/>
              </a:rPr>
              <a:t>input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b=math.sqrt(a)</a:t>
            </a:r>
          </a:p>
          <a:p>
            <a:r>
              <a:rPr lang="en-US" altLang="zh-CN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(b)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152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948493-3D00-4C51-9B20-77F973960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课后作业题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57ACE2-FDF0-4730-A732-AD69B7065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https://www.luogu.org/problemnew/show/P1001</a:t>
            </a:r>
            <a:endParaRPr lang="en-US" altLang="zh-CN" dirty="0"/>
          </a:p>
          <a:p>
            <a:r>
              <a:rPr lang="en-US" altLang="zh-CN" dirty="0">
                <a:hlinkClick r:id="rId5"/>
              </a:rPr>
              <a:t>https://www.luogu.org/problemnew/show/P1421</a:t>
            </a:r>
            <a:endParaRPr lang="en-US" altLang="zh-CN" dirty="0"/>
          </a:p>
          <a:p>
            <a:r>
              <a:rPr lang="en-US" altLang="zh-CN" dirty="0">
                <a:hlinkClick r:id="rId6"/>
              </a:rPr>
              <a:t>https://www.luogu.org/problemnew/show/P1425</a:t>
            </a:r>
            <a:endParaRPr lang="en-US" altLang="zh-CN" dirty="0"/>
          </a:p>
          <a:p>
            <a:r>
              <a:rPr lang="en-US" altLang="zh-CN" dirty="0">
                <a:hlinkClick r:id="rId7"/>
              </a:rPr>
              <a:t>https://www.luogu.com.cn/problem/P5703</a:t>
            </a:r>
            <a:endParaRPr lang="en-US" altLang="zh-CN" dirty="0"/>
          </a:p>
          <a:p>
            <a:r>
              <a:rPr lang="en-US" altLang="zh-CN" dirty="0">
                <a:hlinkClick r:id="rId8"/>
              </a:rPr>
              <a:t>https://www.luogu.com.cn/problem/P5708</a:t>
            </a:r>
            <a:endParaRPr lang="en-US" altLang="zh-CN" dirty="0"/>
          </a:p>
          <a:p>
            <a:r>
              <a:rPr lang="zh-CN" altLang="en-US" dirty="0"/>
              <a:t>提交语言选择</a:t>
            </a:r>
            <a:r>
              <a:rPr lang="en-US" altLang="zh-CN" dirty="0"/>
              <a:t>Python3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6008E608-6C49-4A77-802E-E77ECB7357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93200" y="610025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26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59AAA-7D3C-470D-A133-5AE655827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onsolas" panose="020B0609020204030204" pitchFamily="49" charset="0"/>
              </a:rPr>
              <a:t>Python</a:t>
            </a:r>
            <a:r>
              <a:rPr lang="zh-CN" altLang="en-US" dirty="0">
                <a:latin typeface="Consolas" panose="020B0609020204030204" pitchFamily="49" charset="0"/>
              </a:rPr>
              <a:t>输出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EFD63A-B237-4F9D-B3B7-282B29166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Consolas" panose="020B0609020204030204" pitchFamily="49" charset="0"/>
                <a:cs typeface="Arial" panose="020B0604020202020204" pitchFamily="34" charset="0"/>
              </a:rPr>
              <a:t>在</a:t>
            </a:r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python</a:t>
            </a:r>
            <a:r>
              <a:rPr lang="zh-CN" altLang="en-US" dirty="0">
                <a:latin typeface="Consolas" panose="020B0609020204030204" pitchFamily="49" charset="0"/>
                <a:cs typeface="Arial" panose="020B0604020202020204" pitchFamily="34" charset="0"/>
              </a:rPr>
              <a:t>中，我们通常使用</a:t>
            </a:r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print</a:t>
            </a:r>
            <a:r>
              <a:rPr lang="zh-CN" altLang="en-US" dirty="0">
                <a:latin typeface="Consolas" panose="020B0609020204030204" pitchFamily="49" charset="0"/>
                <a:cs typeface="Arial" panose="020B0604020202020204" pitchFamily="34" charset="0"/>
              </a:rPr>
              <a:t>函数输出</a:t>
            </a:r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,print(</a:t>
            </a:r>
            <a:r>
              <a:rPr lang="zh-CN" altLang="en-US" dirty="0">
                <a:latin typeface="Consolas" panose="020B0609020204030204" pitchFamily="49" charset="0"/>
                <a:cs typeface="Arial" panose="020B0604020202020204" pitchFamily="34" charset="0"/>
              </a:rPr>
              <a:t>输出的东西</a:t>
            </a:r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4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BCA555C3-0C86-44E6-AF11-BBEFFA7EB6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03420" y="6065747"/>
            <a:ext cx="487363" cy="487363"/>
          </a:xfrm>
          <a:prstGeom prst="rect">
            <a:avLst/>
          </a:prstGeom>
        </p:spPr>
      </p:pic>
      <p:pic>
        <p:nvPicPr>
          <p:cNvPr id="6" name="图片 5" descr="手机屏幕的截图&#10;&#10;描述已自动生成">
            <a:extLst>
              <a:ext uri="{FF2B5EF4-FFF2-40B4-BE49-F238E27FC236}">
                <a16:creationId xmlns:a16="http://schemas.microsoft.com/office/drawing/2014/main" id="{DCAB5AF1-449B-427F-ADCC-29E5C033C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1579" y="2586381"/>
            <a:ext cx="9105900" cy="3467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52166BB-535C-4228-A3FC-39C3C7273C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2965" y="737579"/>
            <a:ext cx="3064514" cy="69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9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"/>
    </mc:Choice>
    <mc:Fallback xmlns="">
      <p:transition spd="slow" advTm="2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9E535A-315D-4D10-B679-25C4D428C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Python</a:t>
            </a:r>
            <a:r>
              <a:rPr lang="zh-CN" altLang="en-US" dirty="0">
                <a:latin typeface="Consolas" panose="020B0609020204030204" pitchFamily="49" charset="0"/>
              </a:rPr>
              <a:t>输出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3114584-8F67-4A8A-934F-D5D825614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4162555" cy="3450613"/>
          </a:xfrm>
        </p:spPr>
        <p:txBody>
          <a:bodyPr>
            <a:normAutofit/>
          </a:bodyPr>
          <a:lstStyle/>
          <a:p>
            <a:r>
              <a:rPr lang="zh-CN" altLang="en-US" dirty="0"/>
              <a:t>如果你先同时输出多个内容，可以使用逗号分割</a:t>
            </a:r>
            <a:endParaRPr lang="en-US" altLang="zh-CN" dirty="0"/>
          </a:p>
          <a:p>
            <a:r>
              <a:rPr lang="zh-CN" altLang="en-US" dirty="0"/>
              <a:t>他的输出结果是这样的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1" name="图片 10" descr="图片包含 游戏机, 电视, 监控, 屏幕&#10;&#10;描述已自动生成">
            <a:extLst>
              <a:ext uri="{FF2B5EF4-FFF2-40B4-BE49-F238E27FC236}">
                <a16:creationId xmlns:a16="http://schemas.microsoft.com/office/drawing/2014/main" id="{D6B55044-7BE1-421A-86CB-27219D16B8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8215" t="22287" r="7871" b="22165"/>
          <a:stretch/>
        </p:blipFill>
        <p:spPr>
          <a:xfrm>
            <a:off x="6094411" y="2866774"/>
            <a:ext cx="4960443" cy="174853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8A7355A-F502-4050-841B-3AA338ABF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498" y="3884579"/>
            <a:ext cx="4462461" cy="63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682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629E535A-315D-4D10-B679-25C4D428C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Python</a:t>
            </a:r>
            <a:r>
              <a:rPr lang="zh-CN" altLang="en-US" dirty="0">
                <a:latin typeface="Consolas" panose="020B0609020204030204" pitchFamily="49" charset="0"/>
              </a:rPr>
              <a:t>输出</a:t>
            </a:r>
            <a:endParaRPr lang="zh-CN" alt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3114584-8F67-4A8A-934F-D5D825614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zh-CN" altLang="en-US" dirty="0"/>
              <a:t>在每一个</a:t>
            </a:r>
            <a:r>
              <a:rPr lang="en-US" altLang="zh-CN" dirty="0"/>
              <a:t>print</a:t>
            </a:r>
            <a:r>
              <a:rPr lang="zh-CN" altLang="en-US" dirty="0"/>
              <a:t>函数结束之后，都会自动添加一个换行符，如果你不希望存在他。你可以使用指定</a:t>
            </a:r>
            <a:r>
              <a:rPr lang="en-US" altLang="zh-CN" dirty="0"/>
              <a:t>end</a:t>
            </a:r>
            <a:r>
              <a:rPr lang="zh-CN" altLang="en-US" dirty="0"/>
              <a:t>的方式来改善</a:t>
            </a:r>
          </a:p>
        </p:txBody>
      </p:sp>
      <p:pic>
        <p:nvPicPr>
          <p:cNvPr id="4" name="图片 3" descr="手机屏幕的截图&#10;&#10;描述已自动生成">
            <a:extLst>
              <a:ext uri="{FF2B5EF4-FFF2-40B4-BE49-F238E27FC236}">
                <a16:creationId xmlns:a16="http://schemas.microsoft.com/office/drawing/2014/main" id="{7AEDA311-9AC7-4803-A4DC-D42DDDA52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221" y="3300383"/>
            <a:ext cx="7250320" cy="29907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569600A5-5DC1-486A-9E09-D51B92162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489" y="5396894"/>
            <a:ext cx="3609944" cy="562352"/>
          </a:xfrm>
          <a:prstGeom prst="rect">
            <a:avLst/>
          </a:prstGeom>
        </p:spPr>
      </p:pic>
      <p:pic>
        <p:nvPicPr>
          <p:cNvPr id="8" name="图片 7" descr="图片包含 游戏机, 鸟&#10;&#10;描述已自动生成">
            <a:extLst>
              <a:ext uri="{FF2B5EF4-FFF2-40B4-BE49-F238E27FC236}">
                <a16:creationId xmlns:a16="http://schemas.microsoft.com/office/drawing/2014/main" id="{6574DE1B-0915-4BBF-B613-21E5F79872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3793" y="457055"/>
            <a:ext cx="6295015" cy="25943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35C3995-90AC-45B1-8671-D180BE94C7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849" y="2347454"/>
            <a:ext cx="1467418" cy="65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41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E476F1-E0E5-41B7-9A37-8B458F1F5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变量类型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21CCA6-17EC-4466-9EF5-4432B6770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python</a:t>
            </a:r>
            <a:r>
              <a:rPr lang="zh-CN" altLang="en-US" dirty="0"/>
              <a:t>中，变量一下几种类型</a:t>
            </a:r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C8CAD075-E21A-425B-B016-594BFBC4A4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920814"/>
              </p:ext>
            </p:extLst>
          </p:nvPr>
        </p:nvGraphicFramePr>
        <p:xfrm>
          <a:off x="1871132" y="2661603"/>
          <a:ext cx="812799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05577912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42660453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664519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类型名称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符号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070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Numbers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数字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整数和浮点数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小数</a:t>
                      </a:r>
                      <a:r>
                        <a:rPr lang="en-US" altLang="zh-CN" dirty="0"/>
                        <a:t>)</a:t>
                      </a:r>
                      <a:r>
                        <a:rPr lang="zh-CN" altLang="en-US" dirty="0"/>
                        <a:t>两种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430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字符串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类似一句话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304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列表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一堆变量的集合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66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Tuple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元组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类似有序数对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5751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Dictionary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字典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类似</a:t>
                      </a:r>
                      <a:r>
                        <a:rPr lang="en-US" altLang="zh-CN" dirty="0"/>
                        <a:t>JSON</a:t>
                      </a:r>
                      <a:r>
                        <a:rPr lang="zh-CN" altLang="en-US" dirty="0"/>
                        <a:t>文件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724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769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9279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7166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E476F1-E0E5-41B7-9A37-8B458F1F5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变量类型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21CCA6-17EC-4466-9EF5-4432B6770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Number</a:t>
            </a:r>
            <a:r>
              <a:rPr lang="zh-CN" altLang="en-US" dirty="0"/>
              <a:t>中，分为整数和浮点数两种类型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EC8F253-7B9A-4A56-A357-B704570392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7457"/>
              </p:ext>
            </p:extLst>
          </p:nvPr>
        </p:nvGraphicFramePr>
        <p:xfrm>
          <a:off x="2032000" y="3090333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45874270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2713571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整数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浮点数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473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280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-100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852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393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-5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4.8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698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0954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212382-323F-4383-9CC3-AFEE29E3E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03359E-FAE0-4888-8FFB-011CE9687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可以变化的量叫做变量</a:t>
            </a:r>
            <a:endParaRPr lang="en-US" altLang="zh-CN" dirty="0"/>
          </a:p>
          <a:p>
            <a:r>
              <a:rPr lang="en-US" altLang="zh-CN" dirty="0"/>
              <a:t>Python</a:t>
            </a:r>
            <a:r>
              <a:rPr lang="zh-CN" altLang="en-US" dirty="0"/>
              <a:t>中，如果你想使用一个变量，</a:t>
            </a:r>
            <a:endParaRPr lang="en-US" altLang="zh-CN" dirty="0"/>
          </a:p>
          <a:p>
            <a:pPr marL="457200" lvl="1" indent="0" algn="ctr">
              <a:buNone/>
            </a:pPr>
            <a:r>
              <a:rPr lang="zh-CN" altLang="en-US" dirty="0"/>
              <a:t>变量名</a:t>
            </a:r>
            <a:r>
              <a:rPr lang="en-US" altLang="zh-CN" dirty="0"/>
              <a:t>=</a:t>
            </a:r>
            <a:r>
              <a:rPr lang="zh-CN" altLang="en-US" dirty="0"/>
              <a:t>值</a:t>
            </a:r>
            <a:endParaRPr lang="en-US" altLang="zh-CN" dirty="0"/>
          </a:p>
          <a:p>
            <a:pPr marL="457200" lvl="1" indent="0" algn="ctr">
              <a:buNone/>
            </a:pPr>
            <a:endParaRPr lang="zh-CN" altLang="en-US" dirty="0"/>
          </a:p>
        </p:txBody>
      </p:sp>
      <p:pic>
        <p:nvPicPr>
          <p:cNvPr id="5" name="图片 4" descr="手机屏幕的截图&#10;&#10;描述已自动生成">
            <a:extLst>
              <a:ext uri="{FF2B5EF4-FFF2-40B4-BE49-F238E27FC236}">
                <a16:creationId xmlns:a16="http://schemas.microsoft.com/office/drawing/2014/main" id="{842E8975-2E24-4E31-83C2-82E224E4B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031" y="3907375"/>
            <a:ext cx="6877937" cy="283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182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A81D42-9A4B-49CA-8E61-625E86A6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赋值</a:t>
            </a:r>
            <a:r>
              <a:rPr lang="en-US" altLang="zh-CN" dirty="0"/>
              <a:t>&amp;</a:t>
            </a:r>
            <a:r>
              <a:rPr lang="zh-CN" altLang="en-US" dirty="0"/>
              <a:t>运算符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F10035A1-636B-4E6B-AA50-01574EC98B9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761911509"/>
                  </p:ext>
                </p:extLst>
              </p:nvPr>
            </p:nvGraphicFramePr>
            <p:xfrm>
              <a:off x="1450975" y="2016125"/>
              <a:ext cx="9604374" cy="3586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01458">
                      <a:extLst>
                        <a:ext uri="{9D8B030D-6E8A-4147-A177-3AD203B41FA5}">
                          <a16:colId xmlns:a16="http://schemas.microsoft.com/office/drawing/2014/main" val="3899607361"/>
                        </a:ext>
                      </a:extLst>
                    </a:gridCol>
                    <a:gridCol w="3201458">
                      <a:extLst>
                        <a:ext uri="{9D8B030D-6E8A-4147-A177-3AD203B41FA5}">
                          <a16:colId xmlns:a16="http://schemas.microsoft.com/office/drawing/2014/main" val="3428898758"/>
                        </a:ext>
                      </a:extLst>
                    </a:gridCol>
                    <a:gridCol w="3201458">
                      <a:extLst>
                        <a:ext uri="{9D8B030D-6E8A-4147-A177-3AD203B41FA5}">
                          <a16:colId xmlns:a16="http://schemas.microsoft.com/office/drawing/2014/main" val="318495553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符号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意义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例子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49248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=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赋值，将等号右侧的值赋予左侧的变量</a:t>
                          </a:r>
                          <a:r>
                            <a:rPr lang="en-US" altLang="zh-CN" dirty="0"/>
                            <a:t>,</a:t>
                          </a:r>
                          <a:r>
                            <a:rPr lang="zh-CN" altLang="en-US" dirty="0"/>
                            <a:t>左侧必须是一个变量，右侧是可以为表达式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</m:oMath>
                            </m:oMathPara>
                          </a14:m>
                          <a:endParaRPr lang="en-US" altLang="zh-CN" b="0" dirty="0"/>
                        </a:p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altLang="zh-CN" b="0" dirty="0"/>
                        </a:p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=20−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9808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+,-,*,/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加减乘除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=4+10</m:t>
                                </m:r>
                              </m:oMath>
                            </m:oMathPara>
                          </a14:m>
                          <a:endParaRPr lang="en-US" altLang="zh-CN" b="0" i="1" dirty="0">
                            <a:latin typeface="Cambria Math" panose="02040503050406030204" pitchFamily="18" charset="0"/>
                          </a:endParaRPr>
                        </a:p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=3−2</m:t>
                                </m:r>
                              </m:oMath>
                            </m:oMathPara>
                          </a14:m>
                          <a:endParaRPr lang="en-US" altLang="zh-CN" dirty="0"/>
                        </a:p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=1∗5</m:t>
                                </m:r>
                              </m:oMath>
                            </m:oMathPara>
                          </a14:m>
                          <a:endParaRPr lang="en-US" altLang="zh-CN" b="0" dirty="0"/>
                        </a:p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=2/10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16303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//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整除（下取整）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altLang="zh-CN" dirty="0"/>
                            <a:t>5//2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56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%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取余数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=5%2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91338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**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乘方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altLang="zh-CN" dirty="0"/>
                            <a:t>2**10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22053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F10035A1-636B-4E6B-AA50-01574EC98B9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761911509"/>
                  </p:ext>
                </p:extLst>
              </p:nvPr>
            </p:nvGraphicFramePr>
            <p:xfrm>
              <a:off x="1450975" y="2016125"/>
              <a:ext cx="9604374" cy="3586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01458">
                      <a:extLst>
                        <a:ext uri="{9D8B030D-6E8A-4147-A177-3AD203B41FA5}">
                          <a16:colId xmlns:a16="http://schemas.microsoft.com/office/drawing/2014/main" val="3899607361"/>
                        </a:ext>
                      </a:extLst>
                    </a:gridCol>
                    <a:gridCol w="3201458">
                      <a:extLst>
                        <a:ext uri="{9D8B030D-6E8A-4147-A177-3AD203B41FA5}">
                          <a16:colId xmlns:a16="http://schemas.microsoft.com/office/drawing/2014/main" val="3428898758"/>
                        </a:ext>
                      </a:extLst>
                    </a:gridCol>
                    <a:gridCol w="3201458">
                      <a:extLst>
                        <a:ext uri="{9D8B030D-6E8A-4147-A177-3AD203B41FA5}">
                          <a16:colId xmlns:a16="http://schemas.microsoft.com/office/drawing/2014/main" val="318495553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符号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意义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例子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4924893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=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赋值，将等号右侧的值赋予左侧的变量</a:t>
                          </a:r>
                          <a:r>
                            <a:rPr lang="en-US" altLang="zh-CN" dirty="0"/>
                            <a:t>,</a:t>
                          </a:r>
                          <a:r>
                            <a:rPr lang="zh-CN" altLang="en-US" dirty="0"/>
                            <a:t>左侧必须是一个变量，右侧是可以为表达式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00571" t="-44000" r="-762" b="-26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9808787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+,-,*,/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加减乘除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00571" t="-110204" r="-762" b="-1005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16303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//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整除（下取整）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00571" t="-675410" r="-762" b="-2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56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%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取余数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00571" t="-775410" r="-762" b="-1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91338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**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乘方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00571" t="-875410" r="-762" b="-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22053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8946205"/>
      </p:ext>
    </p:extLst>
  </p:cSld>
  <p:clrMapOvr>
    <a:masterClrMapping/>
  </p:clrMapOvr>
</p:sld>
</file>

<file path=ppt/theme/theme1.xml><?xml version="1.0" encoding="utf-8"?>
<a:theme xmlns:a="http://schemas.openxmlformats.org/drawingml/2006/main" name="画廊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39BE7927C3C9D04B82D4028861020348" ma:contentTypeVersion="12" ma:contentTypeDescription="新建文档。" ma:contentTypeScope="" ma:versionID="3ca88e9a9b5dc74660c8ef602e48489d">
  <xsd:schema xmlns:xsd="http://www.w3.org/2001/XMLSchema" xmlns:xs="http://www.w3.org/2001/XMLSchema" xmlns:p="http://schemas.microsoft.com/office/2006/metadata/properties" xmlns:ns3="e522c5ad-0de4-4ecc-8fc0-068cb7eac2be" xmlns:ns4="3f159595-519e-4ccc-a482-f3d98cd0c2ef" targetNamespace="http://schemas.microsoft.com/office/2006/metadata/properties" ma:root="true" ma:fieldsID="8ebaa5f79873c0ba8f2c7f5ca05b2020" ns3:_="" ns4:_="">
    <xsd:import namespace="e522c5ad-0de4-4ecc-8fc0-068cb7eac2be"/>
    <xsd:import namespace="3f159595-519e-4ccc-a482-f3d98cd0c2e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22c5ad-0de4-4ecc-8fc0-068cb7eac2b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159595-519e-4ccc-a482-f3d98cd0c2e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共享对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共享对象详细信息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共享提示哈希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38D57D-E578-49FF-BF9F-80FC8DA61AB2}">
  <ds:schemaRefs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e522c5ad-0de4-4ecc-8fc0-068cb7eac2be"/>
    <ds:schemaRef ds:uri="3f159595-519e-4ccc-a482-f3d98cd0c2ef"/>
    <ds:schemaRef ds:uri="http://www.w3.org/XML/1998/namespace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9E29A3B8-E6DA-4637-B557-931E71A183B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DFC15BD-550E-48AD-B85C-B4C8F95127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22c5ad-0de4-4ecc-8fc0-068cb7eac2be"/>
    <ds:schemaRef ds:uri="3f159595-519e-4ccc-a482-f3d98cd0c2e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839</Words>
  <Application>Microsoft Office PowerPoint</Application>
  <PresentationFormat>宽屏</PresentationFormat>
  <Paragraphs>204</Paragraphs>
  <Slides>24</Slides>
  <Notes>0</Notes>
  <HiddenSlides>0</HiddenSlides>
  <MMClips>11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9" baseType="lpstr">
      <vt:lpstr>Arial</vt:lpstr>
      <vt:lpstr>Cambria Math</vt:lpstr>
      <vt:lpstr>Consolas</vt:lpstr>
      <vt:lpstr>Gill Sans MT</vt:lpstr>
      <vt:lpstr>画廊</vt:lpstr>
      <vt:lpstr>Python-1</vt:lpstr>
      <vt:lpstr>课程建议</vt:lpstr>
      <vt:lpstr>Python输出</vt:lpstr>
      <vt:lpstr>Python输出</vt:lpstr>
      <vt:lpstr>Python输出</vt:lpstr>
      <vt:lpstr>变量类型 </vt:lpstr>
      <vt:lpstr>变量类型 </vt:lpstr>
      <vt:lpstr>变量</vt:lpstr>
      <vt:lpstr>赋值&amp;运算符</vt:lpstr>
      <vt:lpstr>运算符for字符串</vt:lpstr>
      <vt:lpstr>Python的输入</vt:lpstr>
      <vt:lpstr>Python输入</vt:lpstr>
      <vt:lpstr>小练习</vt:lpstr>
      <vt:lpstr>Python输入</vt:lpstr>
      <vt:lpstr>小练习</vt:lpstr>
      <vt:lpstr>PowerPoint 演示文稿</vt:lpstr>
      <vt:lpstr>小练习</vt:lpstr>
      <vt:lpstr>PowerPoint 演示文稿</vt:lpstr>
      <vt:lpstr>Python运算 </vt:lpstr>
      <vt:lpstr>Python运算 </vt:lpstr>
      <vt:lpstr>特殊运算</vt:lpstr>
      <vt:lpstr>小练习</vt:lpstr>
      <vt:lpstr>PowerPoint 演示文稿</vt:lpstr>
      <vt:lpstr>课后作业题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Python-1</dc:title>
  <dc:creator>何 天阳</dc:creator>
  <cp:lastModifiedBy>天阳 何</cp:lastModifiedBy>
  <cp:revision>5</cp:revision>
  <dcterms:created xsi:type="dcterms:W3CDTF">2020-06-16T14:05:09Z</dcterms:created>
  <dcterms:modified xsi:type="dcterms:W3CDTF">2020-06-16T14:43:11Z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0x01010039BE7927C3C9D04B82D4028861020348</vt:lpwstr>
  </property>
</Properties>
</file>